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Gill Sans"/>
      </a:defRPr>
    </a:lvl1pPr>
    <a:lvl2pPr marL="0" marR="0" indent="3429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Gill Sans"/>
      </a:defRPr>
    </a:lvl2pPr>
    <a:lvl3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Gill Sans"/>
      </a:defRPr>
    </a:lvl3pPr>
    <a:lvl4pPr marL="0" marR="0" indent="10287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Gill Sans"/>
      </a:defRPr>
    </a:lvl4pPr>
    <a:lvl5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Gill Sans"/>
      </a:defRPr>
    </a:lvl5pPr>
    <a:lvl6pPr marL="0" marR="0" indent="17145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Gill Sans"/>
      </a:defRPr>
    </a:lvl6pPr>
    <a:lvl7pPr marL="0" marR="0" indent="2057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Gill Sans"/>
      </a:defRPr>
    </a:lvl7pPr>
    <a:lvl8pPr marL="0" marR="0" indent="24003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Gill Sans"/>
      </a:defRPr>
    </a:lvl8pPr>
    <a:lvl9pPr marL="0" marR="0" indent="2743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Gill San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def" i="de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A610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10.png>
</file>

<file path=ppt/media/image1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2" name="Shape 14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0" algn="ctr">
              <a:spcBef>
                <a:spcPts val="0"/>
              </a:spcBef>
              <a:buSzTx/>
              <a:buNone/>
              <a:defRPr sz="3600"/>
            </a:lvl2pPr>
            <a:lvl3pPr marL="0" indent="0" algn="ctr">
              <a:spcBef>
                <a:spcPts val="0"/>
              </a:spcBef>
              <a:buSzTx/>
              <a:buNone/>
              <a:defRPr sz="3600"/>
            </a:lvl3pPr>
            <a:lvl4pPr marL="0" indent="0" algn="ctr">
              <a:spcBef>
                <a:spcPts val="0"/>
              </a:spcBef>
              <a:buSzTx/>
              <a:buNone/>
              <a:defRPr sz="3600"/>
            </a:lvl4pPr>
            <a:lvl5pPr marL="0" indent="0" algn="ctr">
              <a:spcBef>
                <a:spcPts val="0"/>
              </a:spcBef>
              <a:buSzTx/>
              <a:buNone/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Image"/>
          <p:cNvSpPr/>
          <p:nvPr>
            <p:ph type="pic" sz="half" idx="13"/>
          </p:nvPr>
        </p:nvSpPr>
        <p:spPr>
          <a:xfrm>
            <a:off x="6959600" y="1828800"/>
            <a:ext cx="4572000" cy="6096000"/>
          </a:xfrm>
          <a:prstGeom prst="rect">
            <a:avLst/>
          </a:prstGeom>
          <a:ln w="25400">
            <a:solidFill>
              <a:srgbClr val="FFFFFF"/>
            </a:solidFill>
          </a:ln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88" name="Title Text"/>
          <p:cNvSpPr txBox="1"/>
          <p:nvPr>
            <p:ph type="title"/>
          </p:nvPr>
        </p:nvSpPr>
        <p:spPr>
          <a:xfrm>
            <a:off x="635000" y="1524000"/>
            <a:ext cx="5867400" cy="3302000"/>
          </a:xfrm>
          <a:prstGeom prst="rect">
            <a:avLst/>
          </a:prstGeom>
        </p:spPr>
        <p:txBody>
          <a:bodyPr anchor="b"/>
          <a:lstStyle>
            <a:lvl1pPr>
              <a:defRPr sz="7000"/>
            </a:lvl1pPr>
          </a:lstStyle>
          <a:p>
            <a:pPr/>
            <a:r>
              <a:t>Title Text</a:t>
            </a:r>
          </a:p>
        </p:txBody>
      </p:sp>
      <p:sp>
        <p:nvSpPr>
          <p:cNvPr id="89" name="Body Level One…"/>
          <p:cNvSpPr txBox="1"/>
          <p:nvPr>
            <p:ph type="body" sz="quarter" idx="1"/>
          </p:nvPr>
        </p:nvSpPr>
        <p:spPr>
          <a:xfrm>
            <a:off x="635000" y="4902200"/>
            <a:ext cx="5867400" cy="3302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 Ref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Image"/>
          <p:cNvSpPr/>
          <p:nvPr>
            <p:ph type="pic" sz="half" idx="13"/>
          </p:nvPr>
        </p:nvSpPr>
        <p:spPr>
          <a:xfrm>
            <a:off x="6959600" y="1828800"/>
            <a:ext cx="4572000" cy="6096000"/>
          </a:xfrm>
          <a:prstGeom prst="rect">
            <a:avLst/>
          </a:prstGeom>
          <a:ln w="25400">
            <a:solidFill>
              <a:srgbClr val="FFFFFF"/>
            </a:solidFill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98" name="Title Text"/>
          <p:cNvSpPr txBox="1"/>
          <p:nvPr>
            <p:ph type="title"/>
          </p:nvPr>
        </p:nvSpPr>
        <p:spPr>
          <a:xfrm>
            <a:off x="635000" y="1524000"/>
            <a:ext cx="5867400" cy="3302000"/>
          </a:xfrm>
          <a:prstGeom prst="rect">
            <a:avLst/>
          </a:prstGeom>
        </p:spPr>
        <p:txBody>
          <a:bodyPr anchor="b"/>
          <a:lstStyle>
            <a:lvl1pPr>
              <a:defRPr sz="7000"/>
            </a:lvl1pPr>
          </a:lstStyle>
          <a:p>
            <a:pPr/>
            <a:r>
              <a:t>Title Text</a:t>
            </a:r>
          </a:p>
        </p:txBody>
      </p:sp>
      <p:sp>
        <p:nvSpPr>
          <p:cNvPr id="99" name="Body Level One…"/>
          <p:cNvSpPr txBox="1"/>
          <p:nvPr>
            <p:ph type="body" sz="quarter" idx="1"/>
          </p:nvPr>
        </p:nvSpPr>
        <p:spPr>
          <a:xfrm>
            <a:off x="635000" y="4902200"/>
            <a:ext cx="5867400" cy="3302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  <a:lvl2pPr marL="0" indent="0" algn="ctr">
              <a:spcBef>
                <a:spcPts val="0"/>
              </a:spcBef>
              <a:buSzTx/>
              <a:buNone/>
              <a:defRPr sz="3400"/>
            </a:lvl2pPr>
            <a:lvl3pPr marL="0" indent="0" algn="ctr">
              <a:spcBef>
                <a:spcPts val="0"/>
              </a:spcBef>
              <a:buSzTx/>
              <a:buNone/>
              <a:defRPr sz="3400"/>
            </a:lvl3pPr>
            <a:lvl4pPr marL="0" indent="0" algn="ctr">
              <a:spcBef>
                <a:spcPts val="0"/>
              </a:spcBef>
              <a:buSzTx/>
              <a:buNone/>
              <a:defRPr sz="3400"/>
            </a:lvl4pPr>
            <a:lvl5pPr marL="0" indent="0" algn="ctr">
              <a:spcBef>
                <a:spcPts val="0"/>
              </a:spcBef>
              <a:buSzTx/>
              <a:buNone/>
              <a:defRPr sz="3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Image"/>
          <p:cNvSpPr/>
          <p:nvPr>
            <p:ph type="pic" sz="quarter" idx="13"/>
          </p:nvPr>
        </p:nvSpPr>
        <p:spPr>
          <a:xfrm>
            <a:off x="7277100" y="2895600"/>
            <a:ext cx="4102100" cy="5461000"/>
          </a:xfrm>
          <a:prstGeom prst="rect">
            <a:avLst/>
          </a:prstGeom>
          <a:ln w="25400">
            <a:solidFill>
              <a:srgbClr val="FFFFFF"/>
            </a:solidFill>
          </a:ln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10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9" name="Body Level One…"/>
          <p:cNvSpPr txBox="1"/>
          <p:nvPr>
            <p:ph type="body" sz="half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8" name="Body Level One…"/>
          <p:cNvSpPr txBox="1"/>
          <p:nvPr>
            <p:ph type="body" sz="half" idx="1"/>
          </p:nvPr>
        </p:nvSpPr>
        <p:spPr>
          <a:xfrm>
            <a:off x="1270000" y="2768600"/>
            <a:ext cx="50419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7" name="Body Level One…"/>
          <p:cNvSpPr txBox="1"/>
          <p:nvPr>
            <p:ph type="body" sz="quarter" idx="1"/>
          </p:nvPr>
        </p:nvSpPr>
        <p:spPr>
          <a:xfrm>
            <a:off x="7772400" y="2768600"/>
            <a:ext cx="3962400" cy="5715000"/>
          </a:xfrm>
          <a:prstGeom prst="rect">
            <a:avLst/>
          </a:prstGeom>
        </p:spPr>
        <p:txBody>
          <a:bodyPr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/>
          <a:lstStyle>
            <a:lvl1pPr>
              <a:spcBef>
                <a:spcPts val="2400"/>
              </a:spcBef>
            </a:lvl1pPr>
            <a:lvl2pPr>
              <a:spcBef>
                <a:spcPts val="2400"/>
              </a:spcBef>
            </a:lvl2pPr>
            <a:lvl3pPr>
              <a:spcBef>
                <a:spcPts val="2400"/>
              </a:spcBef>
            </a:lvl3pPr>
            <a:lvl4pPr>
              <a:spcBef>
                <a:spcPts val="2400"/>
              </a:spcBef>
            </a:lvl4pPr>
            <a:lvl5pPr>
              <a:spcBef>
                <a:spcPts val="240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 numCol="2" spcCol="523240" anchor="t"/>
          <a:lstStyle>
            <a:lvl1pPr marL="812120" indent="-494620">
              <a:spcBef>
                <a:spcPts val="3800"/>
              </a:spcBef>
              <a:defRPr sz="3200"/>
            </a:lvl1pPr>
            <a:lvl2pPr marL="1256620" indent="-494620">
              <a:spcBef>
                <a:spcPts val="3800"/>
              </a:spcBef>
              <a:defRPr sz="3200"/>
            </a:lvl2pPr>
            <a:lvl3pPr marL="1701120" indent="-494620">
              <a:spcBef>
                <a:spcPts val="3800"/>
              </a:spcBef>
              <a:defRPr sz="3200"/>
            </a:lvl3pPr>
            <a:lvl4pPr marL="2145620" indent="-494620">
              <a:spcBef>
                <a:spcPts val="3800"/>
              </a:spcBef>
              <a:defRPr sz="3200"/>
            </a:lvl4pPr>
            <a:lvl5pPr marL="2590120" indent="-494620">
              <a:spcBef>
                <a:spcPts val="3800"/>
              </a:spcBef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/>
          <p:nvPr>
            <p:ph type="title"/>
          </p:nvPr>
        </p:nvSpPr>
        <p:spPr>
          <a:xfrm>
            <a:off x="1270000" y="2971800"/>
            <a:ext cx="10464800" cy="3810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Image"/>
          <p:cNvSpPr/>
          <p:nvPr>
            <p:ph type="pic" sz="half" idx="13"/>
          </p:nvPr>
        </p:nvSpPr>
        <p:spPr>
          <a:xfrm>
            <a:off x="3454400" y="2222500"/>
            <a:ext cx="6096000" cy="4572000"/>
          </a:xfrm>
          <a:prstGeom prst="rect">
            <a:avLst/>
          </a:prstGeom>
          <a:ln w="25400">
            <a:solidFill>
              <a:srgbClr val="FFFFFF"/>
            </a:solidFill>
          </a:ln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70" name="Title Text"/>
          <p:cNvSpPr txBox="1"/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Refl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Image"/>
          <p:cNvSpPr/>
          <p:nvPr>
            <p:ph type="pic" sz="half" idx="13"/>
          </p:nvPr>
        </p:nvSpPr>
        <p:spPr>
          <a:xfrm>
            <a:off x="3454400" y="2222500"/>
            <a:ext cx="6096000" cy="4572000"/>
          </a:xfrm>
          <a:prstGeom prst="rect">
            <a:avLst/>
          </a:prstGeom>
          <a:ln w="25400">
            <a:solidFill>
              <a:srgbClr val="FFFFFF"/>
            </a:solidFill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  <p:txBody>
          <a:bodyPr lIns="91439" tIns="45719" rIns="91439" bIns="45719" anchor="t"/>
          <a:lstStyle/>
          <a:p>
            <a:pPr/>
          </a:p>
        </p:txBody>
      </p:sp>
      <p:sp>
        <p:nvSpPr>
          <p:cNvPr id="79" name="Title Text"/>
          <p:cNvSpPr txBox="1"/>
          <p:nvPr>
            <p:ph type="title"/>
          </p:nvPr>
        </p:nvSpPr>
        <p:spPr>
          <a:xfrm>
            <a:off x="1270000" y="7366000"/>
            <a:ext cx="10464800" cy="17018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270000" y="1270000"/>
            <a:ext cx="10464800" cy="721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lide Number"/>
          <p:cNvSpPr txBox="1"/>
          <p:nvPr>
            <p:ph type="sldNum" sz="quarter" idx="2"/>
          </p:nvPr>
        </p:nvSpPr>
        <p:spPr>
          <a:xfrm>
            <a:off x="6324600" y="9258300"/>
            <a:ext cx="342900" cy="3683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1270000" y="254000"/>
            <a:ext cx="104648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Title Text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4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9pPr>
    </p:titleStyle>
    <p:bodyStyle>
      <a:lvl1pPr marL="8890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1pPr>
      <a:lvl2pPr marL="13335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2pPr>
      <a:lvl3pPr marL="17780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3pPr>
      <a:lvl4pPr marL="22225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4pPr>
      <a:lvl5pPr marL="26670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5pPr>
      <a:lvl6pPr marL="30226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6pPr>
      <a:lvl7pPr marL="33782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7pPr>
      <a:lvl8pPr marL="37338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8pPr>
      <a:lvl9pPr marL="4089400" marR="0" indent="-571500" algn="l" defTabSz="584200" rtl="0" latinLnBrk="0">
        <a:lnSpc>
          <a:spcPct val="100000"/>
        </a:lnSpc>
        <a:spcBef>
          <a:spcPts val="4800"/>
        </a:spcBef>
        <a:spcAft>
          <a:spcPts val="0"/>
        </a:spcAft>
        <a:buClrTx/>
        <a:buSzPct val="171000"/>
        <a:buFontTx/>
        <a:buChar char="•"/>
        <a:tabLst/>
        <a:defRPr b="0" baseline="0" cap="none" i="0" spc="0" strike="noStrike" sz="42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Gill Sans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1pPr>
      <a:lvl2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2pPr>
      <a:lvl3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3pPr>
      <a:lvl4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4pPr>
      <a:lvl5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5pPr>
      <a:lvl6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6pPr>
      <a:lvl7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7pPr>
      <a:lvl8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8pPr>
      <a:lvl9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1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“Done? Are you Sure”"/>
          <p:cNvSpPr txBox="1"/>
          <p:nvPr>
            <p:ph type="ctrTitle"/>
          </p:nvPr>
        </p:nvSpPr>
        <p:spPr>
          <a:xfrm>
            <a:off x="1270000" y="1651000"/>
            <a:ext cx="10464800" cy="33020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“Done? Are you Sure”</a:t>
            </a:r>
            <a:r>
              <a:t> </a:t>
            </a:r>
          </a:p>
        </p:txBody>
      </p:sp>
      <p:sp>
        <p:nvSpPr>
          <p:cNvPr id="138" name="a checklist-tracker tool I’ve found useful"/>
          <p:cNvSpPr txBox="1"/>
          <p:nvPr>
            <p:ph type="subTitle" sz="quarter" idx="1"/>
          </p:nvPr>
        </p:nvSpPr>
        <p:spPr>
          <a:xfrm>
            <a:off x="1270000" y="363855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>
                <a:latin typeface="Candara"/>
                <a:ea typeface="Candara"/>
                <a:cs typeface="Candara"/>
                <a:sym typeface="Candara"/>
              </a:defRPr>
            </a:lvl1pPr>
          </a:lstStyle>
          <a:p>
            <a:pPr/>
            <a:r>
              <a:t>a checklist-tracker tool I’ve found useful</a:t>
            </a:r>
          </a:p>
        </p:txBody>
      </p:sp>
      <p:sp>
        <p:nvSpPr>
          <p:cNvPr id="139" name="Slide Number"/>
          <p:cNvSpPr txBox="1"/>
          <p:nvPr>
            <p:ph type="sldNum" sz="quarter" idx="2"/>
          </p:nvPr>
        </p:nvSpPr>
        <p:spPr>
          <a:xfrm>
            <a:off x="6324600" y="9245600"/>
            <a:ext cx="342900" cy="381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Candara"/>
                <a:ea typeface="Candara"/>
                <a:cs typeface="Candara"/>
                <a:sym typeface="Candara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40" name="Birkin James Diana / Brown University / Code4Lib-NE-2019"/>
          <p:cNvSpPr txBox="1"/>
          <p:nvPr/>
        </p:nvSpPr>
        <p:spPr>
          <a:xfrm>
            <a:off x="2316664" y="9245600"/>
            <a:ext cx="10464801" cy="381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 algn="r">
              <a:defRPr sz="1200">
                <a:latin typeface="Candara"/>
                <a:ea typeface="Candara"/>
                <a:cs typeface="Candara"/>
                <a:sym typeface="Candara"/>
              </a:defRPr>
            </a:lvl1pPr>
          </a:lstStyle>
          <a:p>
            <a:pPr/>
            <a:r>
              <a:t>Birkin James Diana / Brown University / Code4Lib-NE-2019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7" name="admin_editing.png" descr="admin_editin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635000"/>
            <a:ext cx="10902202" cy="6813876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78" name="project’s admin page"/>
          <p:cNvSpPr txBox="1"/>
          <p:nvPr/>
        </p:nvSpPr>
        <p:spPr>
          <a:xfrm>
            <a:off x="1252881" y="7950200"/>
            <a:ext cx="10902201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indent="0">
              <a:spcBef>
                <a:spcPts val="2400"/>
              </a:spcBef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project’s admin page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new project?"/>
          <p:cNvSpPr txBox="1"/>
          <p:nvPr>
            <p:ph type="title"/>
          </p:nvPr>
        </p:nvSpPr>
        <p:spPr>
          <a:xfrm>
            <a:off x="1828800" y="762000"/>
            <a:ext cx="9906000" cy="2438400"/>
          </a:xfrm>
          <a:prstGeom prst="rect">
            <a:avLst/>
          </a:prstGeom>
        </p:spPr>
        <p:txBody>
          <a:bodyPr anchor="t"/>
          <a:lstStyle>
            <a:lvl1pPr algn="l">
              <a:defRPr>
                <a:latin typeface="Candara"/>
                <a:ea typeface="Candara"/>
                <a:cs typeface="Candara"/>
                <a:sym typeface="Candara"/>
              </a:defRPr>
            </a:lvl1pPr>
          </a:lstStyle>
          <a:p>
            <a:pPr/>
            <a:r>
              <a:t>new project? </a:t>
            </a:r>
          </a:p>
        </p:txBody>
      </p:sp>
      <p:sp>
        <p:nvSpPr>
          <p:cNvPr id="181" name="library.brown.edu/good_code…"/>
          <p:cNvSpPr txBox="1"/>
          <p:nvPr>
            <p:ph type="body" idx="1"/>
          </p:nvPr>
        </p:nvSpPr>
        <p:spPr>
          <a:xfrm>
            <a:off x="1828800" y="2768600"/>
            <a:ext cx="9906000" cy="57150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library.brown.edu/good_code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log-in to Admin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click ‘New’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give it a name and your email-address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click ‘Save’</a:t>
            </a:r>
          </a:p>
        </p:txBody>
      </p:sp>
      <p:sp>
        <p:nvSpPr>
          <p:cNvPr id="18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5" name="new_project_loggedin.png" descr="new_project_loggedi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635000"/>
            <a:ext cx="10902202" cy="6813876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86" name="new-project: logged-in"/>
          <p:cNvSpPr txBox="1"/>
          <p:nvPr/>
        </p:nvSpPr>
        <p:spPr>
          <a:xfrm>
            <a:off x="1252881" y="7950200"/>
            <a:ext cx="10902201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indent="0">
              <a:spcBef>
                <a:spcPts val="2400"/>
              </a:spcBef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new-project: logged-in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9" name="new_project_public.png" descr="new_project_public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635000"/>
            <a:ext cx="10902202" cy="6813876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90" name="new-project: public"/>
          <p:cNvSpPr txBox="1"/>
          <p:nvPr/>
        </p:nvSpPr>
        <p:spPr>
          <a:xfrm>
            <a:off x="1252881" y="7950200"/>
            <a:ext cx="10902201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indent="0">
              <a:spcBef>
                <a:spcPts val="2400"/>
              </a:spcBef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new-project: public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3" name="project_old_date_example.png" descr="project_old_date_examp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635000"/>
            <a:ext cx="10902202" cy="6813876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94" name="old dates"/>
          <p:cNvSpPr txBox="1"/>
          <p:nvPr/>
        </p:nvSpPr>
        <p:spPr>
          <a:xfrm>
            <a:off x="1252881" y="7950200"/>
            <a:ext cx="10902201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indent="0">
              <a:spcBef>
                <a:spcPts val="2400"/>
              </a:spcBef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old dates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7" name="email.png" descr="emai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635000"/>
            <a:ext cx="10902202" cy="6813876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98" name="friday email"/>
          <p:cNvSpPr txBox="1"/>
          <p:nvPr/>
        </p:nvSpPr>
        <p:spPr>
          <a:xfrm>
            <a:off x="1252881" y="7950200"/>
            <a:ext cx="10902201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indent="0">
              <a:spcBef>
                <a:spcPts val="2400"/>
              </a:spcBef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friday email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uccess ingredients"/>
          <p:cNvSpPr txBox="1"/>
          <p:nvPr>
            <p:ph type="title"/>
          </p:nvPr>
        </p:nvSpPr>
        <p:spPr>
          <a:xfrm>
            <a:off x="1828800" y="762000"/>
            <a:ext cx="9906000" cy="2872500"/>
          </a:xfrm>
          <a:prstGeom prst="rect">
            <a:avLst/>
          </a:prstGeom>
        </p:spPr>
        <p:txBody>
          <a:bodyPr anchor="t"/>
          <a:lstStyle/>
          <a:p>
            <a:pPr algn="l"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success</a:t>
            </a:r>
            <a:br/>
            <a:r>
              <a:t>ingredients</a:t>
            </a:r>
          </a:p>
        </p:txBody>
      </p:sp>
      <p:sp>
        <p:nvSpPr>
          <p:cNvPr id="201" name="easy creation/update…"/>
          <p:cNvSpPr txBox="1"/>
          <p:nvPr>
            <p:ph type="body" sz="half" idx="1"/>
          </p:nvPr>
        </p:nvSpPr>
        <p:spPr>
          <a:xfrm>
            <a:off x="1828800" y="4165600"/>
            <a:ext cx="9906000" cy="42164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easy creation/update 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code &amp; checklist </a:t>
            </a:r>
            <a:r>
              <a:rPr b="1" i="1"/>
              <a:t>connected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public-score adds touch of incentive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date-checks &amp; email == not-forgetting</a:t>
            </a:r>
          </a:p>
        </p:txBody>
      </p:sp>
      <p:sp>
        <p:nvSpPr>
          <p:cNvPr id="2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05" name="happy_02.jpg"/>
          <p:cNvGrpSpPr/>
          <p:nvPr/>
        </p:nvGrpSpPr>
        <p:grpSpPr>
          <a:xfrm>
            <a:off x="8994922" y="483059"/>
            <a:ext cx="2742407" cy="2742408"/>
            <a:chOff x="0" y="0"/>
            <a:chExt cx="2742406" cy="2742406"/>
          </a:xfrm>
        </p:grpSpPr>
        <p:pic>
          <p:nvPicPr>
            <p:cNvPr id="204" name="happy_02.jpg" descr="happy_02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222" r="0" b="222"/>
            <a:stretch>
              <a:fillRect/>
            </a:stretch>
          </p:blipFill>
          <p:spPr>
            <a:xfrm>
              <a:off x="50800" y="50800"/>
              <a:ext cx="2640681" cy="2640681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03" name="happy_02.jpg" descr="happy_02.jp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2742407" cy="2742407"/>
            </a:xfrm>
            <a:prstGeom prst="rect">
              <a:avLst/>
            </a:prstGeom>
            <a:effectLst/>
          </p:spPr>
        </p:pic>
      </p:grpSp>
      <p:sp>
        <p:nvSpPr>
          <p:cNvPr id="206" name="(end)"/>
          <p:cNvSpPr txBox="1"/>
          <p:nvPr/>
        </p:nvSpPr>
        <p:spPr>
          <a:xfrm>
            <a:off x="1029517" y="8340603"/>
            <a:ext cx="10945766" cy="5222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defRPr sz="1800">
                <a:latin typeface="Candara"/>
                <a:ea typeface="Candara"/>
                <a:cs typeface="Candara"/>
                <a:sym typeface="Candara"/>
              </a:defRPr>
            </a:lvl1pPr>
          </a:lstStyle>
          <a:p>
            <a:pPr/>
            <a:r>
              <a:t>(end)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he things…"/>
          <p:cNvSpPr txBox="1"/>
          <p:nvPr>
            <p:ph type="title"/>
          </p:nvPr>
        </p:nvSpPr>
        <p:spPr>
          <a:xfrm>
            <a:off x="1828800" y="762000"/>
            <a:ext cx="9906000" cy="2438400"/>
          </a:xfrm>
          <a:prstGeom prst="rect">
            <a:avLst/>
          </a:prstGeom>
        </p:spPr>
        <p:txBody>
          <a:bodyPr anchor="t"/>
          <a:lstStyle>
            <a:lvl1pPr algn="l">
              <a:defRPr>
                <a:latin typeface="Candara"/>
                <a:ea typeface="Candara"/>
                <a:cs typeface="Candara"/>
                <a:sym typeface="Candara"/>
              </a:defRPr>
            </a:lvl1pPr>
          </a:lstStyle>
          <a:p>
            <a:pPr/>
            <a:r>
              <a:t>the things… </a:t>
            </a:r>
          </a:p>
        </p:txBody>
      </p:sp>
      <p:sp>
        <p:nvSpPr>
          <p:cNvPr id="145" name="versioned?…"/>
          <p:cNvSpPr txBox="1"/>
          <p:nvPr>
            <p:ph type="body" idx="1"/>
          </p:nvPr>
        </p:nvSpPr>
        <p:spPr>
          <a:xfrm>
            <a:off x="1828800" y="2768600"/>
            <a:ext cx="9906000" cy="57150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versioned?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public url?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mobile-friendly?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accessible?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has site-checker entry?</a:t>
            </a:r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more things…"/>
          <p:cNvSpPr txBox="1"/>
          <p:nvPr>
            <p:ph type="title"/>
          </p:nvPr>
        </p:nvSpPr>
        <p:spPr>
          <a:xfrm>
            <a:off x="1828800" y="762000"/>
            <a:ext cx="9906000" cy="2438400"/>
          </a:xfrm>
          <a:prstGeom prst="rect">
            <a:avLst/>
          </a:prstGeom>
        </p:spPr>
        <p:txBody>
          <a:bodyPr anchor="t"/>
          <a:lstStyle>
            <a:lvl1pPr algn="l">
              <a:defRPr>
                <a:latin typeface="Candara"/>
                <a:ea typeface="Candara"/>
                <a:cs typeface="Candara"/>
                <a:sym typeface="Candara"/>
              </a:defRPr>
            </a:lvl1pPr>
          </a:lstStyle>
          <a:p>
            <a:pPr/>
            <a:r>
              <a:t>more things… </a:t>
            </a:r>
          </a:p>
        </p:txBody>
      </p:sp>
      <p:sp>
        <p:nvSpPr>
          <p:cNvPr id="149" name="uses long-term-release version?…"/>
          <p:cNvSpPr txBox="1"/>
          <p:nvPr>
            <p:ph type="body" idx="1"/>
          </p:nvPr>
        </p:nvSpPr>
        <p:spPr>
          <a:xfrm>
            <a:off x="1828800" y="2768600"/>
            <a:ext cx="9906000" cy="57150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uses long-term-release version?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https enforced?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admin-links shib-protected?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logs auto-rotated?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P.I. Information policy implemented?</a:t>
            </a:r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yet more things…"/>
          <p:cNvSpPr txBox="1"/>
          <p:nvPr>
            <p:ph type="title"/>
          </p:nvPr>
        </p:nvSpPr>
        <p:spPr>
          <a:xfrm>
            <a:off x="1828800" y="762000"/>
            <a:ext cx="9906000" cy="2438400"/>
          </a:xfrm>
          <a:prstGeom prst="rect">
            <a:avLst/>
          </a:prstGeom>
        </p:spPr>
        <p:txBody>
          <a:bodyPr anchor="t"/>
          <a:lstStyle>
            <a:lvl1pPr algn="l">
              <a:defRPr>
                <a:latin typeface="Candara"/>
                <a:ea typeface="Candara"/>
                <a:cs typeface="Candara"/>
                <a:sym typeface="Candara"/>
              </a:defRPr>
            </a:lvl1pPr>
          </a:lstStyle>
          <a:p>
            <a:pPr/>
            <a:r>
              <a:t>yet more things… </a:t>
            </a:r>
          </a:p>
        </p:txBody>
      </p:sp>
      <p:sp>
        <p:nvSpPr>
          <p:cNvPr id="153" name="session-data auto-expired?…"/>
          <p:cNvSpPr txBox="1"/>
          <p:nvPr>
            <p:ph type="body" idx="1"/>
          </p:nvPr>
        </p:nvSpPr>
        <p:spPr>
          <a:xfrm>
            <a:off x="1828800" y="2768600"/>
            <a:ext cx="9906000" cy="57150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session-data auto-expired?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https enforced?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admin-links shib-protected?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emails admin on error?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(github) known vulnerabilities fixed?</a:t>
            </a:r>
          </a:p>
        </p:txBody>
      </p:sp>
      <p:sp>
        <p:nvSpPr>
          <p:cNvPr id="1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lide Number"/>
          <p:cNvSpPr txBox="1"/>
          <p:nvPr>
            <p:ph type="sldNum" sz="quarter" idx="2"/>
          </p:nvPr>
        </p:nvSpPr>
        <p:spPr>
          <a:xfrm>
            <a:off x="6381749" y="9258300"/>
            <a:ext cx="228601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7" name="stressed.png" descr="stress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57161" y="346196"/>
            <a:ext cx="8090478" cy="83246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a solution…"/>
          <p:cNvSpPr txBox="1"/>
          <p:nvPr>
            <p:ph type="title"/>
          </p:nvPr>
        </p:nvSpPr>
        <p:spPr>
          <a:xfrm>
            <a:off x="1828800" y="762000"/>
            <a:ext cx="9906000" cy="2438400"/>
          </a:xfrm>
          <a:prstGeom prst="rect">
            <a:avLst/>
          </a:prstGeom>
        </p:spPr>
        <p:txBody>
          <a:bodyPr anchor="t"/>
          <a:lstStyle>
            <a:lvl1pPr algn="l">
              <a:defRPr>
                <a:latin typeface="Candara"/>
                <a:ea typeface="Candara"/>
                <a:cs typeface="Candara"/>
                <a:sym typeface="Candara"/>
              </a:defRPr>
            </a:lvl1pPr>
          </a:lstStyle>
          <a:p>
            <a:pPr/>
            <a:r>
              <a:t>a solution… </a:t>
            </a:r>
          </a:p>
        </p:txBody>
      </p:sp>
      <p:sp>
        <p:nvSpPr>
          <p:cNvPr id="160" name="library.brown.edu/good_code…"/>
          <p:cNvSpPr txBox="1"/>
          <p:nvPr>
            <p:ph type="body" idx="1"/>
          </p:nvPr>
        </p:nvSpPr>
        <p:spPr>
          <a:xfrm>
            <a:off x="1828800" y="2768600"/>
            <a:ext cx="9906000" cy="5715000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library.brown.edu/good_code</a:t>
            </a:r>
          </a:p>
          <a:p>
            <a:pPr lvl="1"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github: bul_cbp_project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features</a:t>
            </a:r>
          </a:p>
          <a:p>
            <a:pPr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why i think it works</a:t>
            </a:r>
          </a:p>
          <a:p>
            <a:pPr lvl="1">
              <a:defRPr i="1">
                <a:latin typeface="Candara"/>
                <a:ea typeface="Candara"/>
                <a:cs typeface="Candara"/>
                <a:sym typeface="Candara"/>
              </a:defRPr>
            </a:pPr>
            <a:r>
              <a:t>for me</a:t>
            </a:r>
          </a:p>
        </p:txBody>
      </p:sp>
      <p:sp>
        <p:nvSpPr>
          <p:cNvPr id="1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lide Number"/>
          <p:cNvSpPr txBox="1"/>
          <p:nvPr>
            <p:ph type="sldNum" sz="quarter" idx="2"/>
          </p:nvPr>
        </p:nvSpPr>
        <p:spPr>
          <a:xfrm>
            <a:off x="6381749" y="9258300"/>
            <a:ext cx="228601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4" name="badge.png" descr="bad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635000"/>
            <a:ext cx="10902202" cy="6813876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65" name="the “badge”"/>
          <p:cNvSpPr txBox="1"/>
          <p:nvPr/>
        </p:nvSpPr>
        <p:spPr>
          <a:xfrm>
            <a:off x="1252881" y="7950200"/>
            <a:ext cx="10902201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indent="0">
              <a:spcBef>
                <a:spcPts val="2400"/>
              </a:spcBef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the “badge”</a:t>
            </a:r>
          </a:p>
        </p:txBody>
      </p:sp>
      <p:pic>
        <p:nvPicPr>
          <p:cNvPr id="166" name="badge_big.png" descr="badge_big.png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52567" y="2450397"/>
            <a:ext cx="5537201" cy="3048001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lide Number"/>
          <p:cNvSpPr txBox="1"/>
          <p:nvPr>
            <p:ph type="sldNum" sz="quarter" idx="2"/>
          </p:nvPr>
        </p:nvSpPr>
        <p:spPr>
          <a:xfrm>
            <a:off x="6381749" y="9258300"/>
            <a:ext cx="228601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9" name="project_page_public.png" descr="project_page_public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635000"/>
            <a:ext cx="10902202" cy="6813876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70" name="project’s public checklist-page"/>
          <p:cNvSpPr txBox="1"/>
          <p:nvPr/>
        </p:nvSpPr>
        <p:spPr>
          <a:xfrm>
            <a:off x="1252881" y="7950200"/>
            <a:ext cx="10902201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indent="0">
              <a:spcBef>
                <a:spcPts val="2400"/>
              </a:spcBef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project’s </a:t>
            </a:r>
            <a:r>
              <a:rPr b="1" i="1"/>
              <a:t>public</a:t>
            </a:r>
            <a:r>
              <a:t> checklist-page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lide Number"/>
          <p:cNvSpPr txBox="1"/>
          <p:nvPr>
            <p:ph type="sldNum" sz="quarter" idx="2"/>
          </p:nvPr>
        </p:nvSpPr>
        <p:spPr>
          <a:xfrm>
            <a:off x="6381749" y="9258300"/>
            <a:ext cx="228601" cy="368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3" name="project_page_loggedin.png" descr="project_page_loggedi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9999" y="635000"/>
            <a:ext cx="10902202" cy="6813876"/>
          </a:xfrm>
          <a:prstGeom prst="rect">
            <a:avLst/>
          </a:prstGeom>
          <a:ln w="254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  <p:sp>
        <p:nvSpPr>
          <p:cNvPr id="174" name="project’s logged-in checklist-page"/>
          <p:cNvSpPr txBox="1"/>
          <p:nvPr/>
        </p:nvSpPr>
        <p:spPr>
          <a:xfrm>
            <a:off x="1252881" y="7950200"/>
            <a:ext cx="10902201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indent="0">
              <a:spcBef>
                <a:spcPts val="2400"/>
              </a:spcBef>
              <a:defRPr>
                <a:latin typeface="Candara"/>
                <a:ea typeface="Candara"/>
                <a:cs typeface="Candara"/>
                <a:sym typeface="Candara"/>
              </a:defRPr>
            </a:pPr>
            <a:r>
              <a:t>project’s </a:t>
            </a:r>
            <a:r>
              <a:rPr b="1" i="1"/>
              <a:t>logged-in</a:t>
            </a:r>
            <a:r>
              <a:t> checklist-page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001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001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